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859" r:id="rId2"/>
    <p:sldId id="906" r:id="rId3"/>
    <p:sldId id="910" r:id="rId4"/>
    <p:sldId id="911" r:id="rId5"/>
    <p:sldId id="912" r:id="rId6"/>
    <p:sldId id="913" r:id="rId7"/>
    <p:sldId id="914" r:id="rId8"/>
    <p:sldId id="915" r:id="rId9"/>
    <p:sldId id="907" r:id="rId10"/>
    <p:sldId id="908" r:id="rId11"/>
    <p:sldId id="916" r:id="rId12"/>
    <p:sldId id="917" r:id="rId13"/>
    <p:sldId id="918" r:id="rId14"/>
    <p:sldId id="919" r:id="rId15"/>
    <p:sldId id="920" r:id="rId16"/>
    <p:sldId id="921" r:id="rId17"/>
    <p:sldId id="922" r:id="rId18"/>
    <p:sldId id="923" r:id="rId19"/>
    <p:sldId id="909" r:id="rId20"/>
    <p:sldId id="924" r:id="rId21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15" autoAdjust="0"/>
    <p:restoredTop sz="94606" autoAdjust="0"/>
  </p:normalViewPr>
  <p:slideViewPr>
    <p:cSldViewPr>
      <p:cViewPr varScale="1">
        <p:scale>
          <a:sx n="108" d="100"/>
          <a:sy n="108" d="100"/>
        </p:scale>
        <p:origin x="138" y="12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1" d="100"/>
          <a:sy n="81" d="100"/>
        </p:scale>
        <p:origin x="-3876" y="-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pPr>
                <a:defRPr/>
              </a:pPr>
              <a:t>2024/12/16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3138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5" name="文本框 4"/>
          <p:cNvSpPr txBox="1"/>
          <p:nvPr userDrawn="1"/>
        </p:nvSpPr>
        <p:spPr>
          <a:xfrm>
            <a:off x="6023198" y="26126"/>
            <a:ext cx="602075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课时训练  历史  八年级下  </a:t>
            </a:r>
            <a:r>
              <a:rPr lang="en-US" altLang="zh-CN" sz="2000" dirty="0" smtClean="0">
                <a:solidFill>
                  <a:prstClr val="black"/>
                </a:solidFill>
                <a:latin typeface="+mj-lt"/>
                <a:ea typeface="楷体" panose="02010609060101010101" pitchFamily="49" charset="-122"/>
              </a:rPr>
              <a:t>RMJY</a:t>
            </a:r>
            <a:endParaRPr lang="zh-CN" altLang="en-US" sz="2000" dirty="0">
              <a:solidFill>
                <a:prstClr val="black"/>
              </a:solidFill>
              <a:latin typeface="+mj-lt"/>
              <a:ea typeface="楷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189493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pPr>
                <a:defRPr/>
              </a:pPr>
              <a:t>2024/12/16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0" y="1340768"/>
            <a:ext cx="12192000" cy="2687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60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第一</a:t>
            </a:r>
            <a:r>
              <a:rPr lang="zh-CN" altLang="en-US" sz="6000" dirty="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单元</a:t>
            </a:r>
            <a:endParaRPr lang="en-US" altLang="zh-CN" sz="6000" dirty="0" smtClean="0">
              <a:solidFill>
                <a:srgbClr val="70AD47">
                  <a:lumMod val="75000"/>
                </a:srgbClr>
              </a:solidFill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6000" dirty="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中华人民共和国</a:t>
            </a:r>
            <a:r>
              <a:rPr lang="zh-CN" altLang="en-US" sz="60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的成立和巩固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0" y="4114340"/>
            <a:ext cx="12192000" cy="11004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000" dirty="0">
                <a:solidFill>
                  <a:prstClr val="black"/>
                </a:solidFill>
                <a:cs typeface="Times New Roman" panose="02020603050405020304" pitchFamily="18" charset="0"/>
              </a:rPr>
              <a:t>第</a:t>
            </a:r>
            <a:r>
              <a:rPr lang="en-US" altLang="zh-CN" sz="5000" dirty="0">
                <a:solidFill>
                  <a:prstClr val="black"/>
                </a:solidFill>
                <a:cs typeface="Times New Roman" panose="02020603050405020304" pitchFamily="18" charset="0"/>
              </a:rPr>
              <a:t>2</a:t>
            </a:r>
            <a:r>
              <a:rPr lang="zh-CN" altLang="en-US" sz="5000" dirty="0">
                <a:solidFill>
                  <a:prstClr val="black"/>
                </a:solidFill>
                <a:cs typeface="Times New Roman" panose="02020603050405020304" pitchFamily="18" charset="0"/>
              </a:rPr>
              <a:t>课　抗美援朝</a:t>
            </a:r>
          </a:p>
        </p:txBody>
      </p:sp>
    </p:spTree>
    <p:extLst>
      <p:ext uri="{BB962C8B-B14F-4D97-AF65-F5344CB8AC3E}">
        <p14:creationId xmlns:p14="http://schemas.microsoft.com/office/powerpoint/2010/main" val="2174562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801314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                                  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同学们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摘抄了展厅内悬挂的多幅宣传标语。从这些宣传标语中可以看出党和政府的工作重点是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     )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开展经济建设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实现祖国统一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积极支援前线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团结各族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同胞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4606" y="841711"/>
            <a:ext cx="2592288" cy="482004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4825438" y="1439152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>
                <a:cs typeface="Times New Roman" panose="02020603050405020304" pitchFamily="18" charset="0"/>
              </a:rPr>
              <a:t>C</a:t>
            </a:r>
            <a:endParaRPr lang="zh-CN" altLang="en-US" dirty="0"/>
          </a:p>
        </p:txBody>
      </p:sp>
      <p:sp>
        <p:nvSpPr>
          <p:cNvPr id="7" name="内容占位符 1"/>
          <p:cNvSpPr txBox="1">
            <a:spLocks/>
          </p:cNvSpPr>
          <p:nvPr/>
        </p:nvSpPr>
        <p:spPr bwMode="auto">
          <a:xfrm>
            <a:off x="360854" y="1982847"/>
            <a:ext cx="11485848" cy="2238241"/>
          </a:xfrm>
          <a:prstGeom prst="rect">
            <a:avLst/>
          </a:prstGeom>
          <a:noFill/>
          <a:ln w="1905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3138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●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保家卫国，责无旁贷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</a:p>
          <a:p>
            <a:pPr eaLnBrk="1" hangingPunct="0">
              <a:spcAft>
                <a:spcPts val="0"/>
              </a:spcAf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●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欢迎祖国人民第二届赴朝慰问团</a:t>
            </a:r>
            <a:endParaRPr lang="zh-CN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●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拥军优属，亲切慰问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</a:p>
          <a:p>
            <a:pPr eaLnBrk="1" hangingPunct="0">
              <a:spcAft>
                <a:spcPts val="0"/>
              </a:spcAf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●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增加生产、增加收入，捐献飞机大炮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8062268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spc="-1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某历史兴趣小组搜集了《正义之师精神永存》《红色基因代代传》《英雄与日月同辉》《老兵永恒》等文章进行学习。据文章标题可知，他们搜集的抗美援朝叙事聚焦</a:t>
            </a:r>
            <a:r>
              <a:rPr lang="en-US" altLang="zh-CN" spc="-1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    )</a:t>
            </a:r>
            <a:endParaRPr lang="zh-CN" altLang="zh-CN" sz="1200" spc="-1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经济视角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国际视角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科技视角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英雄视角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1297366" y="1438617"/>
            <a:ext cx="39466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spc="-100" dirty="0">
                <a:cs typeface="Times New Roman" panose="02020603050405020304" pitchFamily="18" charset="0"/>
              </a:rPr>
              <a:t>D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5326258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中国人用简陋的武器，凭借他们的独创性、战士的勇敢，在朝鲜半岛与美国人平分秋色。战争结束后，世界各国不得不正视这个正在缓缓升起的东方大国。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可见这场战争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      )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完成了祖国大陆的统一 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壮大了社会主义的力量 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开拓了中国外交新局面 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提高了中国的国际地位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486694" y="1988840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>
                <a:cs typeface="Times New Roman" panose="02020603050405020304" pitchFamily="18" charset="0"/>
              </a:rPr>
              <a:t>D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7171511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阅读下列材料，回答问题。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材料一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我们不出兵让敌人压至鸭绿江边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国内国际反动气焰增高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则对各方都不利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首先是对东北更不利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整个东北边防军将被吸住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南满电力将被控制。</a:t>
            </a:r>
            <a:r>
              <a:rPr lang="en-US" altLang="zh-CN" dirty="0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总之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我们认为应当参战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必须参战。参战利益极大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不参战损害极大。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r"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——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毛泽东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《中国人民志愿军应当和必须入朝参战》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3495015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3138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材料二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中国人民志愿军将士面对强大而凶狠的作战对手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身处恶劣而残酷的战场环境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抛头颅、洒热血。他们说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mtClean="0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我们的身后就是祖国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为了祖国人民的和平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我们不能后退一步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smtClean="0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r" eaLnBrk="1" hangingPunct="0">
              <a:spcAft>
                <a:spcPts val="0"/>
              </a:spcAf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——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摘编自《中国共产党简史》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仿宋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25648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根据材料一，分析中国人民志愿军抗美援朝的必要性。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52150" y="1268576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3138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 eaLnBrk="1" hangingPunct="0">
              <a:spcAft>
                <a:spcPts val="0"/>
              </a:spcAft>
            </a:pPr>
            <a:r>
              <a:rPr lang="zh-CN" altLang="zh-CN" b="1" spc="-10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美国的侵略活动严重威胁中国的安全；为了获得一个比较稳定的经济建设的周边环境。</a:t>
            </a:r>
            <a:endParaRPr lang="en-US" altLang="zh-CN" b="1" spc="-100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2"/>
          <p:cNvSpPr txBox="1">
            <a:spLocks/>
          </p:cNvSpPr>
          <p:nvPr/>
        </p:nvSpPr>
        <p:spPr bwMode="auto">
          <a:xfrm>
            <a:off x="343270" y="1826240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3138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pc="-10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 spc="-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pc="-10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zh-CN" altLang="zh-CN" spc="-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列举一位志愿军将士，并根据材料二归纳志愿军将士身上所体现的革命精神内涵。</a:t>
            </a:r>
            <a:endParaRPr lang="zh-CN" altLang="zh-CN" sz="1200" spc="-1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34566" y="2348696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3138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pc="-1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黄继光；高度的爱国主义、革命英雄主义、革命乐观主义、革命忠诚及国际主义精神。</a:t>
            </a:r>
            <a:endParaRPr lang="zh-CN" altLang="zh-CN" sz="1200" b="1" spc="-100" dirty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内容占位符 4"/>
          <p:cNvSpPr txBox="1">
            <a:spLocks/>
          </p:cNvSpPr>
          <p:nvPr/>
        </p:nvSpPr>
        <p:spPr bwMode="auto">
          <a:xfrm>
            <a:off x="360854" y="2834352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3138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作为年轻一代的我们，应该如何弘扬上述革命精神？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内容占位符 2"/>
          <p:cNvSpPr txBox="1">
            <a:spLocks/>
          </p:cNvSpPr>
          <p:nvPr/>
        </p:nvSpPr>
        <p:spPr bwMode="auto">
          <a:xfrm>
            <a:off x="334566" y="3356808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3138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坚定爱国主义信念；发扬团结协作的精神。</a:t>
            </a:r>
            <a:endParaRPr lang="zh-CN" altLang="zh-CN" sz="1200" b="1" dirty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102607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内容占位符 6"/>
          <p:cNvSpPr>
            <a:spLocks noGrp="1"/>
          </p:cNvSpPr>
          <p:nvPr>
            <p:ph idx="1"/>
          </p:nvPr>
        </p:nvSpPr>
        <p:spPr>
          <a:xfrm>
            <a:off x="360854" y="1866706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某班同学以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抗美援朝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为主题展开探究活动，请你参与。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材料一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探寻原因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5" y="941525"/>
            <a:ext cx="6670456" cy="909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5862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根据材料一并结合所学知识，分析中国人民志愿军入朝作战的原因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内容占位符 3"/>
          <p:cNvSpPr txBox="1">
            <a:spLocks/>
          </p:cNvSpPr>
          <p:nvPr/>
        </p:nvSpPr>
        <p:spPr bwMode="auto">
          <a:xfrm>
            <a:off x="334566" y="5589056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3138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pc="-10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美国的侵略活动严重威胁中国的安全；朝鲜请求中国出兵援助；抗美援朝，保家卫国。</a:t>
            </a:r>
            <a:endParaRPr lang="zh-CN" altLang="zh-CN" sz="1200" b="1" spc="-100" dirty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7" name="lc3.jpg" descr="id:2147490199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006974" y="1628800"/>
            <a:ext cx="5040560" cy="37618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08171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材料二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感悟过程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5" name="表格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54007436"/>
              </p:ext>
            </p:extLst>
          </p:nvPr>
        </p:nvGraphicFramePr>
        <p:xfrm>
          <a:off x="343710" y="1549896"/>
          <a:ext cx="11502992" cy="2743200"/>
        </p:xfrm>
        <a:graphic>
          <a:graphicData uri="http://schemas.openxmlformats.org/drawingml/2006/table">
            <a:tbl>
              <a:tblPr firstRow="1" firstCol="1" bandRow="1"/>
              <a:tblGrid>
                <a:gridCol w="5463464">
                  <a:extLst>
                    <a:ext uri="{9D8B030D-6E8A-4147-A177-3AD203B41FA5}">
                      <a16:colId xmlns:a16="http://schemas.microsoft.com/office/drawing/2014/main" val="526669533"/>
                    </a:ext>
                  </a:extLst>
                </a:gridCol>
                <a:gridCol w="6039528">
                  <a:extLst>
                    <a:ext uri="{9D8B030D-6E8A-4147-A177-3AD203B41FA5}">
                      <a16:colId xmlns:a16="http://schemas.microsoft.com/office/drawing/2014/main" val="3533592245"/>
                    </a:ext>
                  </a:extLst>
                </a:gridCol>
              </a:tblGrid>
              <a:tr h="1991424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①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专著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《志愿军战事珍闻全记录》指出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抗美援朝战争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使世界重新认识了中国。就连美国官方也不得不承认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中国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楷体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在朝鲜战场上赢得了自己的声誉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楷体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”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。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2001" marR="2200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②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电报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彭德怀根据中央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楷体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持久作战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积极防御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楷体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”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的作战指导原则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采取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楷体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零敲牛皮糖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楷体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”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的战法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一次歼敌一小部分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积小胜为大胜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一点一点蚕食美军战斗意志。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2001" marR="2200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3487463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35930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12111322"/>
              </p:ext>
            </p:extLst>
          </p:nvPr>
        </p:nvGraphicFramePr>
        <p:xfrm>
          <a:off x="334566" y="764704"/>
          <a:ext cx="11521280" cy="5632704"/>
        </p:xfrm>
        <a:graphic>
          <a:graphicData uri="http://schemas.openxmlformats.org/drawingml/2006/table">
            <a:tbl>
              <a:tblPr firstRow="1" firstCol="1" bandRow="1"/>
              <a:tblGrid>
                <a:gridCol w="5832648">
                  <a:extLst>
                    <a:ext uri="{9D8B030D-6E8A-4147-A177-3AD203B41FA5}">
                      <a16:colId xmlns:a16="http://schemas.microsoft.com/office/drawing/2014/main" val="2558221308"/>
                    </a:ext>
                  </a:extLst>
                </a:gridCol>
                <a:gridCol w="5688632">
                  <a:extLst>
                    <a:ext uri="{9D8B030D-6E8A-4147-A177-3AD203B41FA5}">
                      <a16:colId xmlns:a16="http://schemas.microsoft.com/office/drawing/2014/main" val="2345102610"/>
                    </a:ext>
                  </a:extLst>
                </a:gridCol>
              </a:tblGrid>
              <a:tr h="2631565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40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③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报告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40000"/>
                        </a:lnSpc>
                        <a:spcAft>
                          <a:spcPts val="0"/>
                        </a:spcAft>
                      </a:pP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彭德怀在《关于中国人民志愿军抗美援朝工作的报告》中说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楷体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停战协定的签订是以和平方式解决朝鲜问题的第一步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因而是有利于远东及世界和平的。使全世界爱好和平人民受到了莫大的鼓舞。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楷体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”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2918" marR="2291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40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④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照片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40000"/>
                        </a:lnSpc>
                        <a:spcAft>
                          <a:spcPts val="0"/>
                        </a:spcAft>
                      </a:pP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上甘岭战役中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八连官兵浴血奋战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43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天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战役结束后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楷体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特功八连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楷体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”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战士和他们那面留下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381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个弹孔的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楷体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战旗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楷体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”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在阵地上留影。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2918" marR="2291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11782277"/>
                  </a:ext>
                </a:extLst>
              </a:tr>
              <a:tr h="2192971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40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⑤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原始录像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40000"/>
                        </a:lnSpc>
                        <a:spcAft>
                          <a:spcPts val="0"/>
                        </a:spcAft>
                      </a:pP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记录驻守丁子山阵地的志愿军第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23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军第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67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师第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201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团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营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连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排歼灭了进攻的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150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多名敌人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创造了步兵排阵地防御的模范战例。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2918" marR="2291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40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⑥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口述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40000"/>
                        </a:lnSpc>
                        <a:spcAft>
                          <a:spcPts val="0"/>
                        </a:spcAft>
                      </a:pP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抗美援朝战士张健讲述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楷体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七连战士平河为了炸掉敌人的坦克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以血肉之躯阻挡美军坦克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并让战友向自己开枪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引燃炸药包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最终炸掉坦克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自己壮烈牺牲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楷体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”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。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2918" marR="2291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7772723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4390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根据材料二，完成表格填写，并结合所学知识，概括抗美援朝战争胜利的意义。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28608417"/>
              </p:ext>
            </p:extLst>
          </p:nvPr>
        </p:nvGraphicFramePr>
        <p:xfrm>
          <a:off x="343711" y="1556792"/>
          <a:ext cx="11502992" cy="2194560"/>
        </p:xfrm>
        <a:graphic>
          <a:graphicData uri="http://schemas.openxmlformats.org/drawingml/2006/table">
            <a:tbl>
              <a:tblPr firstRow="1" firstCol="1" bandRow="1"/>
              <a:tblGrid>
                <a:gridCol w="926959">
                  <a:extLst>
                    <a:ext uri="{9D8B030D-6E8A-4147-A177-3AD203B41FA5}">
                      <a16:colId xmlns:a16="http://schemas.microsoft.com/office/drawing/2014/main" val="1437288895"/>
                    </a:ext>
                  </a:extLst>
                </a:gridCol>
                <a:gridCol w="3384376">
                  <a:extLst>
                    <a:ext uri="{9D8B030D-6E8A-4147-A177-3AD203B41FA5}">
                      <a16:colId xmlns:a16="http://schemas.microsoft.com/office/drawing/2014/main" val="992051503"/>
                    </a:ext>
                  </a:extLst>
                </a:gridCol>
                <a:gridCol w="2304256">
                  <a:extLst>
                    <a:ext uri="{9D8B030D-6E8A-4147-A177-3AD203B41FA5}">
                      <a16:colId xmlns:a16="http://schemas.microsoft.com/office/drawing/2014/main" val="3102684966"/>
                    </a:ext>
                  </a:extLst>
                </a:gridCol>
                <a:gridCol w="4887401">
                  <a:extLst>
                    <a:ext uri="{9D8B030D-6E8A-4147-A177-3AD203B41FA5}">
                      <a16:colId xmlns:a16="http://schemas.microsoft.com/office/drawing/2014/main" val="4021345057"/>
                    </a:ext>
                  </a:extLst>
                </a:gridCol>
              </a:tblGrid>
              <a:tr h="109728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序号</a:t>
                      </a:r>
                      <a:endParaRPr lang="zh-CN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主题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序号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主题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6424207"/>
                  </a:ext>
                </a:extLst>
              </a:tr>
              <a:tr h="54864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endParaRPr lang="zh-CN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抗美援朝</a:t>
                      </a:r>
                      <a:r>
                        <a:rPr lang="zh-CN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战争的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真实场景</a:t>
                      </a:r>
                      <a:endParaRPr lang="zh-CN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②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zh-CN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19295194"/>
                  </a:ext>
                </a:extLst>
              </a:tr>
              <a:tr h="54864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⑤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⑥</a:t>
                      </a:r>
                      <a:endParaRPr lang="zh-CN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66516191"/>
                  </a:ext>
                </a:extLst>
              </a:tr>
            </a:tbl>
          </a:graphicData>
        </a:graphic>
      </p:graphicFrame>
      <p:sp>
        <p:nvSpPr>
          <p:cNvPr id="6" name="矩形 5"/>
          <p:cNvSpPr/>
          <p:nvPr/>
        </p:nvSpPr>
        <p:spPr>
          <a:xfrm>
            <a:off x="550590" y="2689240"/>
            <a:ext cx="49244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>
                <a:latin typeface="宋体" panose="02010600030101010101" pitchFamily="2" charset="-122"/>
                <a:cs typeface="Times New Roman" panose="02020603050405020304" pitchFamily="18" charset="0"/>
              </a:rPr>
              <a:t>④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6959302" y="2853989"/>
            <a:ext cx="3664785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400" dirty="0">
                <a:cs typeface="Times New Roman" panose="02020603050405020304" pitchFamily="18" charset="0"/>
              </a:rPr>
              <a:t>抗美援朝战争的文献史料</a:t>
            </a:r>
            <a:r>
              <a:rPr lang="zh-CN" altLang="en-US" sz="2400" dirty="0"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en-US" sz="1200" dirty="0">
              <a:cs typeface="Times New Roman" panose="02020603050405020304" pitchFamily="18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360854" y="3789040"/>
            <a:ext cx="803425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dirty="0">
                <a:cs typeface="Times New Roman" panose="02020603050405020304" pitchFamily="18" charset="0"/>
              </a:rPr>
              <a:t>略。</a:t>
            </a:r>
          </a:p>
        </p:txBody>
      </p:sp>
    </p:spTree>
    <p:extLst>
      <p:ext uri="{BB962C8B-B14F-4D97-AF65-F5344CB8AC3E}">
        <p14:creationId xmlns:p14="http://schemas.microsoft.com/office/powerpoint/2010/main" val="16805679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  <p:bldP spid="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596856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dirty="0">
                <a:solidFill>
                  <a:srgbClr val="00B0F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知识点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B0F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抗美援朝</a:t>
            </a:r>
            <a:r>
              <a:rPr lang="zh-CN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B0F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保家卫国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抗美援朝战争是我们本不愿意打却又不能不打的一场战争。朝鲜的存亡与中国的安危密切关联。中国支持朝鲜不仅是道义上的责任，而且也是出于自身安危考虑。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这段话反映出抗美援朝的目的是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     )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保家卫国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提高地位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祖国统一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增强国力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5" y="836712"/>
            <a:ext cx="6454432" cy="774343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4841210" y="3374576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>
                <a:cs typeface="Times New Roman" panose="02020603050405020304" pitchFamily="18" charset="0"/>
              </a:rPr>
              <a:t>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6708328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34566" y="764704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材料三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传承精神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通州区抗美援朝老兵刘锡光谈到当时参军打仗的初衷时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老前辈掷地有声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dirty="0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参军打仗就是保国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dirty="0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我为什么参军抗战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为什么舍命保国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就为了这个国家不受二遍苦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不把美国打回去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我们就成殖民地了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dirty="0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谈到当时入团及入党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刘锡光老前辈激动地说道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一入团一入党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心就交给党和国家了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就得舍命保国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dirty="0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r"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——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摘编自学党史《听</a:t>
            </a:r>
            <a:r>
              <a:rPr lang="en-US" altLang="zh-CN" dirty="0">
                <a:solidFill>
                  <a:srgbClr val="000000"/>
                </a:solidFill>
                <a:latin typeface="仿宋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抗美援朝</a:t>
            </a:r>
            <a:r>
              <a:rPr lang="en-US" altLang="zh-CN" dirty="0" smtClean="0">
                <a:solidFill>
                  <a:srgbClr val="000000"/>
                </a:solidFill>
                <a:latin typeface="仿宋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老兵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追忆峥嵘岁月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》</a:t>
            </a:r>
            <a:endParaRPr lang="en-US" altLang="zh-CN" dirty="0">
              <a:solidFill>
                <a:srgbClr val="000000"/>
              </a:solidFill>
              <a:latin typeface="Times New Roman" panose="02020603050405020304" pitchFamily="18" charset="0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 smtClean="0"/>
              <a:t>(</a:t>
            </a:r>
            <a:r>
              <a:rPr lang="en-US" altLang="zh-CN" dirty="0"/>
              <a:t>3)</a:t>
            </a:r>
            <a:r>
              <a:rPr lang="zh-CN" altLang="zh-CN" dirty="0"/>
              <a:t>根据材料三并结合所学知识，写出你对抗美援朝精神的理解</a:t>
            </a:r>
            <a:r>
              <a:rPr lang="zh-CN" altLang="zh-CN" dirty="0" smtClean="0"/>
              <a:t>。</a:t>
            </a:r>
            <a:endParaRPr lang="zh-CN" altLang="zh-CN" dirty="0"/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4607320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3138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高度的爱国主义、革命英雄主义、革命乐观主义、革命忠诚及国际主义精神。</a:t>
            </a:r>
            <a:endParaRPr lang="zh-CN" altLang="zh-CN" sz="1200" b="1" dirty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799687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2024</a:t>
            </a:r>
            <a:r>
              <a:rPr lang="zh-CN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·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宜宾中考改编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毛泽东说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我们不出兵让敌人压至鸭绿江边，国内国际反动气焰增高，则对各方都不利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总之，我们认为应当参战，必须参战。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这场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必须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参与的战争是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    )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国民革命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抗日战争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人民解放战争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抗美援朝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2977794" y="1981616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>
                <a:cs typeface="Times New Roman" panose="02020603050405020304" pitchFamily="18" charset="0"/>
              </a:rPr>
              <a:t>D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1435005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1950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月，中共中央将《关于东北工厂迁移问题的意见》下发到东北局，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月初，东北南部地区以重工业为主的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23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家工厂正式向北迁移，一个月之内相关设备和人员全部到位。这一举措是为了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    )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平衡地区差异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增强企业活力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应对朝鲜战争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恢复国民经济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3871750" y="1981616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>
                <a:cs typeface="Times New Roman" panose="02020603050405020304" pitchFamily="18" charset="0"/>
              </a:rPr>
              <a:t>C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7274249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524315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dirty="0">
                <a:solidFill>
                  <a:srgbClr val="00B0F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知识点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B0F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战斗英雄黄继光和邱少云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英雄的中国人民志愿军同朝鲜军民密切配合，首战两水洞、激战云山城、会战清川江、鏖战长津湖等，连续进行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次战役，创造了威武雄壮的胜利伟业。下列诗句体现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胜利伟业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的是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    )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红军不怕远征难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万水千山只等闲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宜将剩勇追穷寇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不可沽名学霸王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抗战连年秋复秋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今秋且喜稻如油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震天酣战上甘岭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动地英雄黄继光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2962022" y="2542828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 smtClean="0">
                <a:cs typeface="Times New Roman" panose="02020603050405020304" pitchFamily="18" charset="0"/>
              </a:rPr>
              <a:t>D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1782523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2024</a:t>
            </a:r>
            <a:r>
              <a:rPr lang="zh-CN" altLang="zh-CN" dirty="0">
                <a:solidFill>
                  <a:srgbClr val="000000"/>
                </a:solidFill>
                <a:latin typeface="+mj-ea"/>
                <a:ea typeface="+mj-ea"/>
                <a:cs typeface="Times New Roman" panose="02020603050405020304" pitchFamily="18" charset="0"/>
              </a:rPr>
              <a:t>·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菏泽中考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我们虽然生活在和平环境里，但时刻不要忘记为祖国为人民作过贡献的老军人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他们永远是最可爱的人！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最可爱的人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留给我们的宝贵精神财富是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     )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实事求是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敢闯新路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英勇顽强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舍生忘死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自力更生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艰苦奋斗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敢为人先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埋头苦干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485022" y="1988840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>
                <a:cs typeface="Times New Roman" panose="02020603050405020304" pitchFamily="18" charset="0"/>
              </a:rPr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0993735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抗美援朝战争爆发后，全国人民为朝鲜前线提供作战物资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560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多万吨，直接战费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62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亿元人民币，战争期间国内每年的经济平均增长率高达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％，创造了历史上前所未有的奇迹。材料反映出抗美援朝战争胜利的原因是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     )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人民群众的大力支持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志愿军战士的英勇作战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伟大的国际主义精神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党中央的正确战略战术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6671270" y="1988840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>
                <a:cs typeface="Times New Roman" panose="02020603050405020304" pitchFamily="18" charset="0"/>
              </a:rPr>
              <a:t>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1733028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2024</a:t>
            </a:r>
            <a:r>
              <a:rPr lang="zh-CN" altLang="zh-CN" dirty="0">
                <a:solidFill>
                  <a:srgbClr val="000000"/>
                </a:solidFill>
                <a:latin typeface="+mj-ea"/>
                <a:ea typeface="+mj-ea"/>
                <a:cs typeface="Times New Roman" panose="02020603050405020304" pitchFamily="18" charset="0"/>
              </a:rPr>
              <a:t>·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河北唐山期末改编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经此一战，中国人民彻底扫除了近代以来任人宰割、仰人鼻息的百年耻辱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中国人民真正扬眉吐气了。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中国从他们的胜利中一跃成为一个不能再被人轻视的世界大国。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这段话意在说明抗美援朝战争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      )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使祖国大陆获得了统一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化解了中美之间的矛盾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提高了中国的国际地位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使中国实现了独立自主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767614" y="1987168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>
                <a:cs typeface="Times New Roman" panose="02020603050405020304" pitchFamily="18" charset="0"/>
              </a:rPr>
              <a:t>C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0805991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954971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以美国军队为主的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联合国军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越过三八线，把战火烧到中朝边境。侵朝美军飞机多次轰炸中国东北边境地区。美国的行径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     )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巩固了全球霸主的地位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加速了朝鲜半岛的统一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严重威胁到中国的安全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维护了东亚地区的和平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566" y="908720"/>
            <a:ext cx="7272808" cy="985024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6054832" y="2645704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>
                <a:cs typeface="Times New Roman" panose="02020603050405020304" pitchFamily="18" charset="0"/>
              </a:rPr>
              <a:t>C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2573184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9525" algn="ctr">
          <a:solidFill>
            <a:srgbClr val="003300"/>
          </a:solidFill>
          <a:miter lim="800000"/>
          <a:headEnd/>
          <a:tailEnd/>
        </a:ln>
        <a:effectLst/>
        <a:extLst>
          <a:ext uri="{909E8E84-426E-40DD-AFC4-6F175D3DCCD1}">
            <a14:hiddenFill xmlns:a14="http://schemas.microsoft.com/office/drawing/2010/main">
              <a:solidFill>
                <a:srgbClr val="3FB564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rtlCol="0" anchor="ctr" anchorCtr="0" compatLnSpc="1">
        <a:prstTxWarp prst="textNoShape">
          <a:avLst/>
        </a:prstTxWarp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itchFamily="18" charset="0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1021</TotalTime>
  <Words>829</Words>
  <Application>Microsoft Office PowerPoint</Application>
  <PresentationFormat>自定义</PresentationFormat>
  <Paragraphs>116</Paragraphs>
  <Slides>20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20</vt:i4>
      </vt:variant>
    </vt:vector>
  </HeadingPairs>
  <TitlesOfParts>
    <vt:vector size="28" baseType="lpstr">
      <vt:lpstr>仿宋</vt:lpstr>
      <vt:lpstr>黑体</vt:lpstr>
      <vt:lpstr>楷体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293</cp:revision>
  <dcterms:created xsi:type="dcterms:W3CDTF">2020-11-06T05:24:40Z</dcterms:created>
  <dcterms:modified xsi:type="dcterms:W3CDTF">2024-12-16T10:48:39Z</dcterms:modified>
</cp:coreProperties>
</file>